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50" r:id="rId11"/>
    <p:sldId id="436" r:id="rId12"/>
    <p:sldId id="354" r:id="rId13"/>
    <p:sldId id="412" r:id="rId14"/>
    <p:sldId id="356" r:id="rId15"/>
    <p:sldId id="357" r:id="rId16"/>
    <p:sldId id="355" r:id="rId17"/>
    <p:sldId id="437" r:id="rId18"/>
    <p:sldId id="440" r:id="rId19"/>
    <p:sldId id="449" r:id="rId20"/>
    <p:sldId id="443" r:id="rId21"/>
    <p:sldId id="438" r:id="rId22"/>
    <p:sldId id="451" r:id="rId23"/>
    <p:sldId id="399" r:id="rId24"/>
    <p:sldId id="444" r:id="rId25"/>
    <p:sldId id="445" r:id="rId26"/>
    <p:sldId id="396" r:id="rId27"/>
    <p:sldId id="374" r:id="rId28"/>
    <p:sldId id="281" r:id="rId29"/>
    <p:sldId id="408" r:id="rId30"/>
    <p:sldId id="401" r:id="rId31"/>
    <p:sldId id="404" r:id="rId32"/>
    <p:sldId id="405" r:id="rId33"/>
    <p:sldId id="410" r:id="rId34"/>
    <p:sldId id="407" r:id="rId35"/>
    <p:sldId id="330" r:id="rId36"/>
    <p:sldId id="446" r:id="rId37"/>
    <p:sldId id="447" r:id="rId38"/>
    <p:sldId id="448" r:id="rId39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88" d="100"/>
          <a:sy n="88" d="100"/>
        </p:scale>
        <p:origin x="2035" y="86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10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74.tiff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245352" y="2977523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Surface area of bar represents what fraction of estimates fall between in a particular interval (e.g. about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400" dirty="0"/>
                  <a:t>between -0.6 &amp; -0.5)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  <a:blipFill>
                <a:blip r:embed="rId5"/>
                <a:stretch>
                  <a:fillRect l="-92" b="-1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2A12080B-9D8B-4D90-8A73-7A9E4E4C3BB2}"/>
              </a:ext>
            </a:extLst>
          </p:cNvPr>
          <p:cNvSpPr/>
          <p:nvPr/>
        </p:nvSpPr>
        <p:spPr>
          <a:xfrm>
            <a:off x="6949795" y="2905388"/>
            <a:ext cx="1557574" cy="935790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Share falling into bin over bin-width</a:t>
            </a:r>
          </a:p>
        </p:txBody>
      </p: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1000 times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140EB-5681-4730-8285-91E42A2B9E79}"/>
              </a:ext>
            </a:extLst>
          </p:cNvPr>
          <p:cNvSpPr/>
          <p:nvPr/>
        </p:nvSpPr>
        <p:spPr>
          <a:xfrm>
            <a:off x="8371433" y="6417006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38F83F-3387-429C-A150-AE72D455F546}"/>
              </a:ext>
            </a:extLst>
          </p:cNvPr>
          <p:cNvCxnSpPr/>
          <p:nvPr/>
        </p:nvCxnSpPr>
        <p:spPr>
          <a:xfrm flipV="1">
            <a:off x="8370907" y="5355336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D78EDDFD-8282-4363-8F40-9905A6F3BD4B}"/>
              </a:ext>
            </a:extLst>
          </p:cNvPr>
          <p:cNvSpPr/>
          <p:nvPr/>
        </p:nvSpPr>
        <p:spPr>
          <a:xfrm>
            <a:off x="8577072" y="3661999"/>
            <a:ext cx="3619182" cy="1353516"/>
          </a:xfrm>
          <a:prstGeom prst="wedgeRoundRectCallout">
            <a:avLst>
              <a:gd name="adj1" fmla="val -54327"/>
              <a:gd name="adj2" fmla="val 750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 dirty="0"/>
              <a:t>Threshold value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8EF63-2FBE-43B0-B995-D5E8CD8ADBEB}"/>
              </a:ext>
            </a:extLst>
          </p:cNvPr>
          <p:cNvCxnSpPr/>
          <p:nvPr/>
        </p:nvCxnSpPr>
        <p:spPr>
          <a:xfrm flipV="1">
            <a:off x="5692175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224DDB-92CB-4B3C-AF33-9C8A0C1A2C2D}"/>
              </a:ext>
            </a:extLst>
          </p:cNvPr>
          <p:cNvCxnSpPr/>
          <p:nvPr/>
        </p:nvCxnSpPr>
        <p:spPr>
          <a:xfrm flipV="1">
            <a:off x="7015348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Dispersed X vs not so dispersed X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/>
                  <a:t>If X varies more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/>
                  <a:t>) will imply a smaller variance of the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. Intuition: with bigger changes in X it will be easier to detect it’s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548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3745"/>
              <a:gd name="adj2" fmla="val 357753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A278FC6-1C32-4CB3-BEF0-C0C8E36A7A0C}"/>
              </a:ext>
            </a:extLst>
          </p:cNvPr>
          <p:cNvSpPr/>
          <p:nvPr/>
        </p:nvSpPr>
        <p:spPr>
          <a:xfrm>
            <a:off x="9107423" y="4316634"/>
            <a:ext cx="3874067" cy="1965294"/>
          </a:xfrm>
          <a:prstGeom prst="wedgeRectCallout">
            <a:avLst>
              <a:gd name="adj1" fmla="val 17740"/>
              <a:gd name="adj2" fmla="val -122959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Small P means we can reject that the coefficient is 0 </a:t>
            </a:r>
          </a:p>
          <a:p>
            <a:pPr algn="ctr"/>
            <a:r>
              <a:rPr lang="en-GB" sz="2275" u="sng" dirty="0"/>
              <a:t>(with little risk of being wrong)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P-value tells us how likely it is that we get an estimate that is smaller that is further away from 0 than the estimated value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842543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0.037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-0.037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6C963-3A9E-403B-BB24-E93267427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361" y="1217513"/>
            <a:ext cx="5601028" cy="10702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7432842" y="2072500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2142006" y="2065727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sp>
        <p:nvSpPr>
          <p:cNvPr id="33" name="Rounded Rectangular Callout 17">
            <a:extLst>
              <a:ext uri="{FF2B5EF4-FFF2-40B4-BE49-F238E27FC236}">
                <a16:creationId xmlns:a16="http://schemas.microsoft.com/office/drawing/2014/main" id="{43F9F726-66F5-4910-9F45-DFD0DF885029}"/>
              </a:ext>
            </a:extLst>
          </p:cNvPr>
          <p:cNvSpPr/>
          <p:nvPr/>
        </p:nvSpPr>
        <p:spPr>
          <a:xfrm>
            <a:off x="498383" y="8188861"/>
            <a:ext cx="11773773" cy="603297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We can use the cumulative (normal) distribution function (</a:t>
            </a:r>
            <a:r>
              <a:rPr lang="en-GB" sz="2400" dirty="0" err="1"/>
              <a:t>pnorm</a:t>
            </a:r>
            <a:r>
              <a:rPr lang="en-GB" sz="2400" dirty="0"/>
              <a:t>()) in R work these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923" y="3997045"/>
            <a:ext cx="5759746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is not standard 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≠1)?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2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blipFill>
                <a:blip r:embed="rId4"/>
                <a:stretch>
                  <a:fillRect l="-1937" t="-4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7ED2F247-7C05-479B-AE0D-D9EA40E16BC8}"/>
              </a:ext>
            </a:extLst>
          </p:cNvPr>
          <p:cNvSpPr/>
          <p:nvPr/>
        </p:nvSpPr>
        <p:spPr>
          <a:xfrm>
            <a:off x="7159753" y="7174650"/>
            <a:ext cx="5661233" cy="1856232"/>
          </a:xfrm>
          <a:prstGeom prst="wedgeRoundRectCallout">
            <a:avLst>
              <a:gd name="adj1" fmla="val -46198"/>
              <a:gd name="adj2" fmla="val -26667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Approximately </a:t>
            </a:r>
            <a:r>
              <a:rPr lang="en-GB" sz="2400" u="sng" dirty="0"/>
              <a:t>standard</a:t>
            </a:r>
            <a:r>
              <a:rPr lang="en-GB" sz="24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Therefore we can compare t statistic to the thresholds of the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or less significant estimates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This is to avoid making the Type I error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  <a:blipFill>
                <a:blip r:embed="rId3"/>
                <a:stretch>
                  <a:fillRect l="-1570" t="-1548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read.csv("https://www.dropbox.com/s/31lyn5p5edyoxl5/eaef21.csv?</a:t>
            </a:r>
            <a:r>
              <a:rPr lang="en-GB" sz="1800"/>
              <a:t>dl=1")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0B290-7B7A-4397-BB18-5EC33E7C5B0E}"/>
              </a:ext>
            </a:extLst>
          </p:cNvPr>
          <p:cNvSpPr txBox="1"/>
          <p:nvPr/>
        </p:nvSpPr>
        <p:spPr>
          <a:xfrm>
            <a:off x="381599" y="309281"/>
            <a:ext cx="12242201" cy="57039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4400" indent="-284400" defTabSz="1300277">
              <a:lnSpc>
                <a:spcPts val="3800"/>
              </a:lnSpc>
              <a:spcBef>
                <a:spcPct val="0"/>
              </a:spcBef>
              <a:spcAft>
                <a:spcPts val="500"/>
              </a:spcAft>
            </a:pPr>
            <a:r>
              <a:rPr lang="en-GB" sz="4400" dirty="0">
                <a:latin typeface="+mj-lt"/>
                <a:ea typeface="+mj-ea"/>
                <a:cs typeface="+mj-cs"/>
              </a:rPr>
              <a:t>How do you know if a Dice is fair?</a:t>
            </a:r>
          </a:p>
        </p:txBody>
      </p:sp>
      <p:pic>
        <p:nvPicPr>
          <p:cNvPr id="1026" name="Picture 2" descr="Guide to Bar Dice - Best Bars 2012 Endorsement">
            <a:extLst>
              <a:ext uri="{FF2B5EF4-FFF2-40B4-BE49-F238E27FC236}">
                <a16:creationId xmlns:a16="http://schemas.microsoft.com/office/drawing/2014/main" id="{EBED23C3-D97F-45E3-B6AD-7B39F41E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599" y="1203164"/>
            <a:ext cx="12242808" cy="734568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don’t necessarily prefer an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 i="1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Critical values t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6" y="2464742"/>
            <a:ext cx="7277211" cy="53258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62450" y="3970292"/>
            <a:ext cx="3802936" cy="2030694"/>
          </a:xfrm>
          <a:prstGeom prst="wedgeRoundRectCallout">
            <a:avLst>
              <a:gd name="adj1" fmla="val -159780"/>
              <a:gd name="adj2" fmla="val 8886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Finding the value where the cumulative distribution is 0.025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66324" y="7326345"/>
            <a:ext cx="6540343" cy="2030694"/>
          </a:xfrm>
          <a:prstGeom prst="wedgeRoundRectCallout">
            <a:avLst>
              <a:gd name="adj1" fmla="val -101800"/>
              <a:gd name="adj2" fmla="val 47999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2.228&gt;1.96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i.e. to have the same level of risk of making error I we reject fewer values 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more probability weight in the tails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775" y="8481131"/>
            <a:ext cx="3039615" cy="967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qt(0.025, 10)</a:t>
            </a:r>
          </a:p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-2.228139 </a:t>
            </a:r>
          </a:p>
        </p:txBody>
      </p:sp>
    </p:spTree>
    <p:extLst>
      <p:ext uri="{BB962C8B-B14F-4D97-AF65-F5344CB8AC3E}">
        <p14:creationId xmlns:p14="http://schemas.microsoft.com/office/powerpoint/2010/main" val="7294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545" y="4905306"/>
            <a:ext cx="12242201" cy="3097871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H0: Dice is fair 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H1: Dice is not fair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5632704"/>
            <a:ext cx="11706864" cy="3060655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4000" dirty="0"/>
              <a:t>How </a:t>
            </a:r>
            <a:r>
              <a:rPr lang="en-GB" sz="4000" u="sng" dirty="0"/>
              <a:t>likely</a:t>
            </a:r>
            <a:r>
              <a:rPr lang="en-GB" sz="40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47007" y="2382456"/>
            <a:ext cx="9512374" cy="695600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2016</Words>
  <Application>Microsoft Office PowerPoint</Application>
  <PresentationFormat>Custom</PresentationFormat>
  <Paragraphs>263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Times New Roman</vt:lpstr>
      <vt:lpstr>Wingdings</vt:lpstr>
      <vt:lpstr>Office Theme</vt:lpstr>
      <vt:lpstr>Testing Times –   How to decide when to take an econometric result serious </vt:lpstr>
      <vt:lpstr>Objective for today</vt:lpstr>
      <vt:lpstr>PowerPoint Presentation</vt:lpstr>
      <vt:lpstr>→ Hypothesis testing for dice in a nutshell  H0: Dice is fair   H1: Dice is not fair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Let’s look at histogram of β_1 1000 times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</vt:lpstr>
      <vt:lpstr>Finding c: Standard Normal (σ=1)</vt:lpstr>
      <vt:lpstr>Finding c: Standard Normal (σ=1)</vt:lpstr>
      <vt:lpstr>Working out the threshold yourself</vt:lpstr>
      <vt:lpstr>What if β is not standard normal (i.e. σ_β≠1)?</vt:lpstr>
      <vt:lpstr>The foreigners cause crime hypothesis</vt:lpstr>
      <vt:lpstr>More or less significant estimates</vt:lpstr>
      <vt:lpstr>Another example</vt:lpstr>
      <vt:lpstr>Extra Slides</vt:lpstr>
      <vt:lpstr>Easy and hard estimation tasks – Another visual summary of the issues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Estimation of σ_β ̂ </vt:lpstr>
      <vt:lpstr>Student’s t-Distribution </vt:lpstr>
      <vt:lpstr>Critical values t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71</cp:revision>
  <dcterms:created xsi:type="dcterms:W3CDTF">2020-10-04T17:32:50Z</dcterms:created>
  <dcterms:modified xsi:type="dcterms:W3CDTF">2021-10-02T14:48:56Z</dcterms:modified>
</cp:coreProperties>
</file>